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66" r:id="rId6"/>
    <p:sldId id="263" r:id="rId7"/>
    <p:sldId id="267" r:id="rId8"/>
    <p:sldId id="259" r:id="rId9"/>
    <p:sldId id="268" r:id="rId10"/>
    <p:sldId id="262" r:id="rId11"/>
    <p:sldId id="261" r:id="rId12"/>
    <p:sldId id="269" r:id="rId13"/>
    <p:sldId id="265" r:id="rId14"/>
    <p:sldId id="270" r:id="rId15"/>
    <p:sldId id="272" r:id="rId16"/>
    <p:sldId id="271" r:id="rId17"/>
    <p:sldId id="264" r:id="rId18"/>
  </p:sldIdLst>
  <p:sldSz cx="5143500" cy="91440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8F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61" autoAdjust="0"/>
    <p:restoredTop sz="94660"/>
  </p:normalViewPr>
  <p:slideViewPr>
    <p:cSldViewPr>
      <p:cViewPr>
        <p:scale>
          <a:sx n="100" d="100"/>
          <a:sy n="100" d="100"/>
        </p:scale>
        <p:origin x="-1656" y="1944"/>
      </p:cViewPr>
      <p:guideLst>
        <p:guide orient="horz" pos="2880"/>
        <p:guide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06A477-19F1-475E-A893-FA214A6D758C}" type="datetimeFigureOut">
              <a:rPr lang="en-GB" smtClean="0"/>
              <a:t>30/11/2020</a:t>
            </a:fld>
            <a:endParaRPr lang="en-GB"/>
          </a:p>
        </p:txBody>
      </p:sp>
      <p:sp>
        <p:nvSpPr>
          <p:cNvPr id="4" name="Slide Image Placeholder 3"/>
          <p:cNvSpPr>
            <a:spLocks noGrp="1" noRot="1" noChangeAspect="1"/>
          </p:cNvSpPr>
          <p:nvPr>
            <p:ph type="sldImg" idx="2"/>
          </p:nvPr>
        </p:nvSpPr>
        <p:spPr>
          <a:xfrm>
            <a:off x="2463800" y="685800"/>
            <a:ext cx="19304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695CA1-06F4-4FAE-8D17-A07679F8C22A}" type="slidenum">
              <a:rPr lang="en-GB" smtClean="0"/>
              <a:t>‹#›</a:t>
            </a:fld>
            <a:endParaRPr lang="en-GB"/>
          </a:p>
        </p:txBody>
      </p:sp>
    </p:spTree>
    <p:extLst>
      <p:ext uri="{BB962C8B-B14F-4D97-AF65-F5344CB8AC3E}">
        <p14:creationId xmlns:p14="http://schemas.microsoft.com/office/powerpoint/2010/main" val="233998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fld id="{E1695CA1-06F4-4FAE-8D17-A07679F8C22A}" type="slidenum">
              <a:rPr lang="en-GB" smtClean="0"/>
              <a:t>13</a:t>
            </a:fld>
            <a:endParaRPr lang="en-GB"/>
          </a:p>
        </p:txBody>
      </p:sp>
    </p:spTree>
    <p:extLst>
      <p:ext uri="{BB962C8B-B14F-4D97-AF65-F5344CB8AC3E}">
        <p14:creationId xmlns:p14="http://schemas.microsoft.com/office/powerpoint/2010/main" val="3762220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17679"/>
          <a:stretch/>
        </p:blipFill>
        <p:spPr>
          <a:xfrm>
            <a:off x="-8849" y="6119634"/>
            <a:ext cx="5143500" cy="3024366"/>
          </a:xfrm>
          <a:prstGeom prst="rect">
            <a:avLst/>
          </a:prstGeom>
        </p:spPr>
      </p:pic>
      <p:sp>
        <p:nvSpPr>
          <p:cNvPr id="2" name="Title 1"/>
          <p:cNvSpPr>
            <a:spLocks noGrp="1"/>
          </p:cNvSpPr>
          <p:nvPr>
            <p:ph type="ctrTitle" hasCustomPrompt="1"/>
          </p:nvPr>
        </p:nvSpPr>
        <p:spPr>
          <a:xfrm>
            <a:off x="385763" y="2011716"/>
            <a:ext cx="4371975" cy="1960034"/>
          </a:xfrm>
          <a:noFill/>
        </p:spPr>
        <p:txBody>
          <a:bodyPr>
            <a:normAutofit/>
          </a:bodyPr>
          <a:lstStyle>
            <a:lvl1pPr>
              <a:defRPr sz="4800" baseline="0">
                <a:solidFill>
                  <a:schemeClr val="tx1"/>
                </a:solidFill>
                <a:latin typeface="Arial" panose="020B0604020202020204" pitchFamily="34" charset="0"/>
                <a:cs typeface="Arial" panose="020B0604020202020204" pitchFamily="34" charset="0"/>
              </a:defRPr>
            </a:lvl1pPr>
          </a:lstStyle>
          <a:p>
            <a:r>
              <a:rPr lang="en-US" dirty="0" smtClean="0"/>
              <a:t>Click to edit title</a:t>
            </a:r>
            <a:endParaRPr lang="en-GB" dirty="0"/>
          </a:p>
        </p:txBody>
      </p:sp>
      <p:sp>
        <p:nvSpPr>
          <p:cNvPr id="3" name="Subtitle 2"/>
          <p:cNvSpPr>
            <a:spLocks noGrp="1"/>
          </p:cNvSpPr>
          <p:nvPr>
            <p:ph type="subTitle" idx="1" hasCustomPrompt="1"/>
          </p:nvPr>
        </p:nvSpPr>
        <p:spPr>
          <a:xfrm>
            <a:off x="771525" y="4115729"/>
            <a:ext cx="3600450" cy="2003906"/>
          </a:xfrm>
          <a:noFill/>
        </p:spPr>
        <p:txBody>
          <a:bodyPr>
            <a:noAutofit/>
          </a:bodyPr>
          <a:lstStyle>
            <a:lvl1pPr marL="0" indent="0" algn="ctr">
              <a:buNone/>
              <a:defRPr sz="3200" baseline="0">
                <a:solidFill>
                  <a:schemeClr val="tx1">
                    <a:lumMod val="65000"/>
                    <a:lumOff val="35000"/>
                  </a:schemeClr>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br>
              <a:rPr lang="en-US" dirty="0" smtClean="0"/>
            </a:br>
            <a:r>
              <a:rPr lang="en-US" dirty="0" smtClean="0"/>
              <a:t> and or add presenter(s)</a:t>
            </a:r>
            <a:endParaRPr lang="en-GB" dirty="0"/>
          </a:p>
        </p:txBody>
      </p:sp>
      <p:grpSp>
        <p:nvGrpSpPr>
          <p:cNvPr id="22" name="Group 21"/>
          <p:cNvGrpSpPr/>
          <p:nvPr userDrawn="1"/>
        </p:nvGrpSpPr>
        <p:grpSpPr>
          <a:xfrm>
            <a:off x="344003" y="-182304"/>
            <a:ext cx="4739079" cy="1886478"/>
            <a:chOff x="611560" y="-102546"/>
            <a:chExt cx="8425030" cy="1061144"/>
          </a:xfrm>
        </p:grpSpPr>
        <p:sp>
          <p:nvSpPr>
            <p:cNvPr id="18" name="TextBox 17"/>
            <p:cNvSpPr txBox="1"/>
            <p:nvPr userDrawn="1"/>
          </p:nvSpPr>
          <p:spPr>
            <a:xfrm>
              <a:off x="611560" y="127724"/>
              <a:ext cx="4104471" cy="830874"/>
            </a:xfrm>
            <a:prstGeom prst="rect">
              <a:avLst/>
            </a:prstGeom>
            <a:noFill/>
          </p:spPr>
          <p:txBody>
            <a:bodyPr wrap="square" lIns="91212" tIns="45612" rIns="91212" bIns="45612" rtlCol="0">
              <a:spAutoFit/>
            </a:bodyPr>
            <a:lstStyle/>
            <a:p>
              <a:pPr marL="456061" algn="r" defTabSz="912119"/>
              <a:r>
                <a:rPr lang="en-GB" sz="1800" b="1" dirty="0" smtClean="0">
                  <a:solidFill>
                    <a:prstClr val="white">
                      <a:lumMod val="50000"/>
                    </a:prstClr>
                  </a:solidFill>
                  <a:latin typeface="Arial"/>
                  <a:ea typeface="Times New Roman"/>
                </a:rPr>
                <a:t>Hertfordshire and West</a:t>
              </a:r>
              <a:r>
                <a:rPr lang="en-GB" sz="1800" b="1" baseline="0" dirty="0" smtClean="0">
                  <a:solidFill>
                    <a:prstClr val="white">
                      <a:lumMod val="50000"/>
                    </a:prstClr>
                  </a:solidFill>
                  <a:latin typeface="Arial"/>
                  <a:ea typeface="Times New Roman"/>
                </a:rPr>
                <a:t> Essex </a:t>
              </a:r>
              <a:br>
                <a:rPr lang="en-GB" sz="1800" b="1" baseline="0" dirty="0" smtClean="0">
                  <a:solidFill>
                    <a:prstClr val="white">
                      <a:lumMod val="50000"/>
                    </a:prstClr>
                  </a:solidFill>
                  <a:latin typeface="Arial"/>
                  <a:ea typeface="Times New Roman"/>
                </a:rPr>
              </a:br>
              <a:r>
                <a:rPr lang="en-GB" sz="1800" b="1" baseline="0" dirty="0" smtClean="0">
                  <a:solidFill>
                    <a:prstClr val="white">
                      <a:lumMod val="50000"/>
                    </a:prstClr>
                  </a:solidFill>
                  <a:latin typeface="Arial"/>
                  <a:ea typeface="Times New Roman"/>
                </a:rPr>
                <a:t>I</a:t>
              </a:r>
              <a:r>
                <a:rPr lang="en-GB" sz="1800" b="1" kern="1200" dirty="0" smtClean="0">
                  <a:solidFill>
                    <a:prstClr val="white">
                      <a:lumMod val="50000"/>
                    </a:prstClr>
                  </a:solidFill>
                  <a:latin typeface="Arial"/>
                  <a:ea typeface="Times New Roman"/>
                  <a:cs typeface="+mn-cs"/>
                </a:rPr>
                <a:t>ntegrated Care System</a:t>
              </a:r>
              <a:endParaRPr lang="en-GB" sz="1800" b="1" kern="1200" dirty="0">
                <a:solidFill>
                  <a:prstClr val="white">
                    <a:lumMod val="50000"/>
                  </a:prstClr>
                </a:solidFill>
                <a:latin typeface="Arial"/>
                <a:ea typeface="Times New Roman"/>
                <a:cs typeface="+mn-cs"/>
              </a:endParaRPr>
            </a:p>
          </p:txBody>
        </p:sp>
        <p:pic>
          <p:nvPicPr>
            <p:cNvPr id="19" name="Picture 18"/>
            <p:cNvPicPr/>
            <p:nvPr userDrawn="1"/>
          </p:nvPicPr>
          <p:blipFill>
            <a:blip r:embed="rId3" cstate="print">
              <a:extLst>
                <a:ext uri="{28A0092B-C50C-407E-A947-70E740481C1C}">
                  <a14:useLocalDpi xmlns:a14="http://schemas.microsoft.com/office/drawing/2010/main" val="0"/>
                </a:ext>
              </a:extLst>
            </a:blip>
            <a:stretch>
              <a:fillRect/>
            </a:stretch>
          </p:blipFill>
          <p:spPr>
            <a:xfrm>
              <a:off x="7812057" y="172131"/>
              <a:ext cx="1224533" cy="514284"/>
            </a:xfrm>
            <a:prstGeom prst="rect">
              <a:avLst/>
            </a:prstGeom>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04048" y="197996"/>
              <a:ext cx="1066665" cy="514285"/>
            </a:xfrm>
            <a:prstGeom prst="rect">
              <a:avLst/>
            </a:prstGeom>
          </p:spPr>
        </p:pic>
        <p:pic>
          <p:nvPicPr>
            <p:cNvPr id="21" name="Picture 20"/>
            <p:cNvPicPr>
              <a:picLocks noChangeAspect="1"/>
            </p:cNvPicPr>
            <p:nvPr userDrawn="1"/>
          </p:nvPicPr>
          <p:blipFill>
            <a:blip r:embed="rId5" cstate="print">
              <a:extLst>
                <a:ext uri="{BEBA8EAE-BF5A-486C-A8C5-ECC9F3942E4B}">
                  <a14:imgProps xmlns:a14="http://schemas.microsoft.com/office/drawing/2010/main">
                    <a14:imgLayer r:embed="rId6">
                      <a14:imgEffect>
                        <a14:backgroundRemoval t="10000" b="90000" l="10000" r="90000">
                          <a14:foregroundMark x1="22238" y1="69231" x2="22238" y2="69231"/>
                          <a14:foregroundMark x1="26542" y1="69615" x2="26542" y2="69615"/>
                          <a14:foregroundMark x1="32425" y1="69038" x2="32425" y2="69038"/>
                          <a14:foregroundMark x1="36585" y1="68269" x2="36585" y2="68269"/>
                          <a14:foregroundMark x1="41033" y1="68077" x2="41033" y2="68077"/>
                          <a14:foregroundMark x1="44763" y1="67692" x2="44763" y2="67692"/>
                          <a14:foregroundMark x1="50933" y1="68269" x2="50933" y2="68269"/>
                          <a14:foregroundMark x1="56528" y1="67885" x2="56528" y2="67885"/>
                          <a14:foregroundMark x1="61263" y1="68269" x2="61263" y2="68269"/>
                          <a14:foregroundMark x1="65997" y1="67885" x2="65997" y2="67885"/>
                          <a14:foregroundMark x1="71019" y1="65577" x2="71019" y2="65577"/>
                          <a14:foregroundMark x1="71162" y1="68077" x2="71162" y2="68077"/>
                          <a14:foregroundMark x1="73458" y1="68462" x2="73458" y2="68462"/>
                          <a14:foregroundMark x1="77762" y1="69231" x2="77762" y2="69231"/>
                          <a14:backgroundMark x1="28838" y1="69615" x2="28838" y2="69615"/>
                          <a14:backgroundMark x1="56241" y1="71731" x2="56241" y2="71731"/>
                          <a14:backgroundMark x1="79627" y1="69808" x2="79627" y2="69808"/>
                        </a14:backgroundRemoval>
                      </a14:imgEffect>
                    </a14:imgLayer>
                  </a14:imgProps>
                </a:ext>
                <a:ext uri="{28A0092B-C50C-407E-A947-70E740481C1C}">
                  <a14:useLocalDpi xmlns:a14="http://schemas.microsoft.com/office/drawing/2010/main" val="0"/>
                </a:ext>
              </a:extLst>
            </a:blip>
            <a:stretch>
              <a:fillRect/>
            </a:stretch>
          </p:blipFill>
          <p:spPr>
            <a:xfrm>
              <a:off x="6228184" y="-102546"/>
              <a:ext cx="1400831" cy="1045096"/>
            </a:xfrm>
            <a:prstGeom prst="rect">
              <a:avLst/>
            </a:prstGeom>
          </p:spPr>
        </p:pic>
      </p:grpSp>
    </p:spTree>
    <p:extLst>
      <p:ext uri="{BB962C8B-B14F-4D97-AF65-F5344CB8AC3E}">
        <p14:creationId xmlns:p14="http://schemas.microsoft.com/office/powerpoint/2010/main" val="1872694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F8F8"/>
          </a:solidFill>
        </p:spPr>
        <p:txBody>
          <a:bodyPr/>
          <a:lstStyle/>
          <a:p>
            <a:r>
              <a:rPr lang="en-US" smtClean="0"/>
              <a:t>Click to edit Master title style</a:t>
            </a:r>
            <a:endParaRPr lang="en-GB"/>
          </a:p>
        </p:txBody>
      </p:sp>
    </p:spTree>
    <p:extLst>
      <p:ext uri="{BB962C8B-B14F-4D97-AF65-F5344CB8AC3E}">
        <p14:creationId xmlns:p14="http://schemas.microsoft.com/office/powerpoint/2010/main" val="2233306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 Full Width">
    <p:spTree>
      <p:nvGrpSpPr>
        <p:cNvPr id="1" name=""/>
        <p:cNvGrpSpPr/>
        <p:nvPr/>
      </p:nvGrpSpPr>
      <p:grpSpPr>
        <a:xfrm>
          <a:off x="0" y="0"/>
          <a:ext cx="0" cy="0"/>
          <a:chOff x="0" y="0"/>
          <a:chExt cx="0" cy="0"/>
        </a:xfrm>
      </p:grpSpPr>
      <p:sp>
        <p:nvSpPr>
          <p:cNvPr id="2" name="Title 1"/>
          <p:cNvSpPr>
            <a:spLocks noGrp="1"/>
          </p:cNvSpPr>
          <p:nvPr>
            <p:ph type="title"/>
          </p:nvPr>
        </p:nvSpPr>
        <p:spPr>
          <a:xfrm>
            <a:off x="-20538" y="-36512"/>
            <a:ext cx="5184576" cy="1524000"/>
          </a:xfrm>
          <a:solidFill>
            <a:srgbClr val="EEF8F8"/>
          </a:solidFill>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1809545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5" name="Rectangle 4"/>
          <p:cNvSpPr/>
          <p:nvPr userDrawn="1"/>
        </p:nvSpPr>
        <p:spPr>
          <a:xfrm>
            <a:off x="-32466" y="-36512"/>
            <a:ext cx="5184576" cy="9180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0" hasCustomPrompt="1"/>
          </p:nvPr>
        </p:nvSpPr>
        <p:spPr>
          <a:xfrm>
            <a:off x="-32147" y="-36690"/>
            <a:ext cx="5184577" cy="9180690"/>
          </a:xfrm>
        </p:spPr>
        <p:txBody>
          <a:bodyPr/>
          <a:lstStyle>
            <a:lvl1pPr>
              <a:defRPr/>
            </a:lvl1pPr>
          </a:lstStyle>
          <a:p>
            <a:r>
              <a:rPr lang="en-GB" dirty="0" smtClean="0"/>
              <a:t>Full size picture</a:t>
            </a:r>
            <a:endParaRPr lang="en-GB" dirty="0"/>
          </a:p>
        </p:txBody>
      </p:sp>
    </p:spTree>
    <p:extLst>
      <p:ext uri="{BB962C8B-B14F-4D97-AF65-F5344CB8AC3E}">
        <p14:creationId xmlns:p14="http://schemas.microsoft.com/office/powerpoint/2010/main" val="2087062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162" y="6400800"/>
            <a:ext cx="3086100" cy="755652"/>
          </a:xfrm>
          <a:solidFill>
            <a:srgbClr val="EEF8F8"/>
          </a:solidFill>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008162" y="817033"/>
            <a:ext cx="30861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008162" y="7156451"/>
            <a:ext cx="30861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91685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Two Content alternate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57176" y="364066"/>
            <a:ext cx="1692176" cy="1549401"/>
          </a:xfrm>
          <a:solidFill>
            <a:srgbClr val="EEF8F8"/>
          </a:solidFill>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010966" y="364069"/>
            <a:ext cx="2875359" cy="7557950"/>
          </a:xfrm>
          <a:solidFill>
            <a:srgbClr val="EEF8F8"/>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257176" y="1913470"/>
            <a:ext cx="1692176" cy="6008549"/>
          </a:xfrm>
          <a:solidFill>
            <a:srgbClr val="EEF8F8"/>
          </a:soli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1570" y="7922019"/>
            <a:ext cx="3250683" cy="1264588"/>
          </a:xfrm>
          <a:prstGeom prst="rect">
            <a:avLst/>
          </a:prstGeom>
        </p:spPr>
      </p:pic>
    </p:spTree>
    <p:extLst>
      <p:ext uri="{BB962C8B-B14F-4D97-AF65-F5344CB8AC3E}">
        <p14:creationId xmlns:p14="http://schemas.microsoft.com/office/powerpoint/2010/main" val="2220341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Two Content alternate without footer">
    <p:spTree>
      <p:nvGrpSpPr>
        <p:cNvPr id="1" name=""/>
        <p:cNvGrpSpPr/>
        <p:nvPr/>
      </p:nvGrpSpPr>
      <p:grpSpPr>
        <a:xfrm>
          <a:off x="0" y="0"/>
          <a:ext cx="0" cy="0"/>
          <a:chOff x="0" y="0"/>
          <a:chExt cx="0" cy="0"/>
        </a:xfrm>
      </p:grpSpPr>
      <p:sp>
        <p:nvSpPr>
          <p:cNvPr id="2" name="Title 1"/>
          <p:cNvSpPr>
            <a:spLocks noGrp="1"/>
          </p:cNvSpPr>
          <p:nvPr>
            <p:ph type="title"/>
          </p:nvPr>
        </p:nvSpPr>
        <p:spPr>
          <a:xfrm>
            <a:off x="257176" y="364066"/>
            <a:ext cx="1692176" cy="1549401"/>
          </a:xfrm>
          <a:solidFill>
            <a:srgbClr val="EEF8F8"/>
          </a:solidFill>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010966" y="364067"/>
            <a:ext cx="2875359" cy="8304388"/>
          </a:xfrm>
          <a:solidFill>
            <a:srgbClr val="EEF8F8"/>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257176" y="1913468"/>
            <a:ext cx="1692176" cy="6754987"/>
          </a:xfrm>
          <a:solidFill>
            <a:srgbClr val="EEF8F8"/>
          </a:soli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291650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p:cNvSpPr/>
          <p:nvPr userDrawn="1"/>
        </p:nvSpPr>
        <p:spPr>
          <a:xfrm>
            <a:off x="384507" y="2267744"/>
            <a:ext cx="4374486" cy="1920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userDrawn="1"/>
        </p:nvSpPr>
        <p:spPr>
          <a:xfrm>
            <a:off x="384507" y="2651786"/>
            <a:ext cx="4354175" cy="923330"/>
          </a:xfrm>
          <a:prstGeom prst="rect">
            <a:avLst/>
          </a:prstGeom>
          <a:noFill/>
        </p:spPr>
        <p:txBody>
          <a:bodyPr wrap="square" rtlCol="0">
            <a:spAutoFit/>
          </a:bodyPr>
          <a:lstStyle/>
          <a:p>
            <a:pPr algn="ctr"/>
            <a:r>
              <a:rPr lang="en-GB" sz="5400" kern="1200" baseline="0" dirty="0" smtClean="0">
                <a:solidFill>
                  <a:schemeClr val="tx1"/>
                </a:solidFill>
                <a:latin typeface="Arial" panose="020B0604020202020204" pitchFamily="34" charset="0"/>
                <a:ea typeface="+mj-ea"/>
                <a:cs typeface="Arial" panose="020B0604020202020204" pitchFamily="34" charset="0"/>
              </a:rPr>
              <a:t>Thank you</a:t>
            </a:r>
          </a:p>
        </p:txBody>
      </p:sp>
      <p:sp>
        <p:nvSpPr>
          <p:cNvPr id="9" name="Rectangle 8"/>
          <p:cNvSpPr/>
          <p:nvPr userDrawn="1"/>
        </p:nvSpPr>
        <p:spPr>
          <a:xfrm>
            <a:off x="749048" y="4451479"/>
            <a:ext cx="3604730" cy="10241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kern="1200" baseline="0" dirty="0" smtClean="0">
                <a:solidFill>
                  <a:schemeClr val="tx1">
                    <a:lumMod val="65000"/>
                    <a:lumOff val="35000"/>
                  </a:schemeClr>
                </a:solidFill>
                <a:latin typeface="Arial" panose="020B0604020202020204" pitchFamily="34" charset="0"/>
                <a:ea typeface="+mn-ea"/>
                <a:cs typeface="+mn-cs"/>
              </a:rPr>
              <a:t>www.healthierfuture.org.uk</a:t>
            </a:r>
            <a:endParaRPr lang="en-GB" sz="3600" kern="1200" baseline="0" dirty="0">
              <a:solidFill>
                <a:schemeClr val="tx1">
                  <a:lumMod val="65000"/>
                  <a:lumOff val="35000"/>
                </a:schemeClr>
              </a:solidFill>
              <a:latin typeface="Arial" panose="020B0604020202020204" pitchFamily="34" charset="0"/>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66" y="7158040"/>
            <a:ext cx="5164038" cy="2008926"/>
          </a:xfrm>
          <a:prstGeom prst="rect">
            <a:avLst/>
          </a:prstGeom>
        </p:spPr>
      </p:pic>
    </p:spTree>
    <p:extLst>
      <p:ext uri="{BB962C8B-B14F-4D97-AF65-F5344CB8AC3E}">
        <p14:creationId xmlns:p14="http://schemas.microsoft.com/office/powerpoint/2010/main" val="170996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F8F8"/>
          </a:solidFill>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257175" y="2133602"/>
            <a:ext cx="4629150" cy="5782322"/>
          </a:xfrm>
          <a:solidFill>
            <a:srgbClr val="EEF8F8"/>
          </a:solidFill>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1570" y="7922019"/>
            <a:ext cx="3250683" cy="1264588"/>
          </a:xfrm>
          <a:prstGeom prst="rect">
            <a:avLst/>
          </a:prstGeom>
        </p:spPr>
      </p:pic>
    </p:spTree>
    <p:extLst>
      <p:ext uri="{BB962C8B-B14F-4D97-AF65-F5344CB8AC3E}">
        <p14:creationId xmlns:p14="http://schemas.microsoft.com/office/powerpoint/2010/main" val="2182705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full screen">
    <p:spTree>
      <p:nvGrpSpPr>
        <p:cNvPr id="1" name=""/>
        <p:cNvGrpSpPr/>
        <p:nvPr/>
      </p:nvGrpSpPr>
      <p:grpSpPr>
        <a:xfrm>
          <a:off x="0" y="0"/>
          <a:ext cx="0" cy="0"/>
          <a:chOff x="0" y="0"/>
          <a:chExt cx="0" cy="0"/>
        </a:xfrm>
      </p:grpSpPr>
      <p:sp>
        <p:nvSpPr>
          <p:cNvPr id="2" name="Title 1"/>
          <p:cNvSpPr>
            <a:spLocks noGrp="1"/>
          </p:cNvSpPr>
          <p:nvPr>
            <p:ph type="title"/>
          </p:nvPr>
        </p:nvSpPr>
        <p:spPr>
          <a:xfrm>
            <a:off x="-20538" y="-36512"/>
            <a:ext cx="5204543" cy="1524000"/>
          </a:xfrm>
          <a:solidFill>
            <a:srgbClr val="EEF8F8"/>
          </a:solidFill>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20538" y="1499660"/>
            <a:ext cx="5184576" cy="6416265"/>
          </a:xfrm>
          <a:solidFill>
            <a:srgbClr val="EEF8F8"/>
          </a:solidFill>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1570" y="7922019"/>
            <a:ext cx="3250683" cy="1264588"/>
          </a:xfrm>
          <a:prstGeom prst="rect">
            <a:avLst/>
          </a:prstGeom>
        </p:spPr>
      </p:pic>
    </p:spTree>
    <p:extLst>
      <p:ext uri="{BB962C8B-B14F-4D97-AF65-F5344CB8AC3E}">
        <p14:creationId xmlns:p14="http://schemas.microsoft.com/office/powerpoint/2010/main" val="783616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993" y="347532"/>
            <a:ext cx="4629150" cy="7574487"/>
          </a:xfrm>
          <a:solidFill>
            <a:srgbClr val="EEF8F8"/>
          </a:solidFill>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1570" y="7922019"/>
            <a:ext cx="3250683" cy="1264588"/>
          </a:xfrm>
          <a:prstGeom prst="rect">
            <a:avLst/>
          </a:prstGeom>
        </p:spPr>
      </p:pic>
    </p:spTree>
    <p:extLst>
      <p:ext uri="{BB962C8B-B14F-4D97-AF65-F5344CB8AC3E}">
        <p14:creationId xmlns:p14="http://schemas.microsoft.com/office/powerpoint/2010/main" val="1479514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screen Content without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38" y="-36512"/>
            <a:ext cx="5164038" cy="9180512"/>
          </a:xfrm>
          <a:solidFill>
            <a:srgbClr val="EEF8F8"/>
          </a:solidFill>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98212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6301" y="4292624"/>
            <a:ext cx="4371975" cy="1816100"/>
          </a:xfrm>
          <a:noFill/>
        </p:spPr>
        <p:txBody>
          <a:bodyPr anchor="t">
            <a:noAutofit/>
          </a:bodyPr>
          <a:lstStyle>
            <a:lvl1pPr algn="l">
              <a:defRPr sz="4000" b="1" cap="none">
                <a:solidFill>
                  <a:schemeClr val="tx1"/>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06301" y="2292373"/>
            <a:ext cx="4371975" cy="2000249"/>
          </a:xfrm>
          <a:noFill/>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17679"/>
          <a:stretch/>
        </p:blipFill>
        <p:spPr>
          <a:xfrm>
            <a:off x="-8849" y="6119634"/>
            <a:ext cx="5143500" cy="3024366"/>
          </a:xfrm>
          <a:prstGeom prst="rect">
            <a:avLst/>
          </a:prstGeom>
        </p:spPr>
      </p:pic>
      <p:grpSp>
        <p:nvGrpSpPr>
          <p:cNvPr id="9" name="Group 8"/>
          <p:cNvGrpSpPr/>
          <p:nvPr userDrawn="1"/>
        </p:nvGrpSpPr>
        <p:grpSpPr>
          <a:xfrm>
            <a:off x="344003" y="-182304"/>
            <a:ext cx="4739079" cy="1886478"/>
            <a:chOff x="611560" y="-102546"/>
            <a:chExt cx="8425030" cy="1061144"/>
          </a:xfrm>
        </p:grpSpPr>
        <p:sp>
          <p:nvSpPr>
            <p:cNvPr id="10" name="TextBox 9"/>
            <p:cNvSpPr txBox="1"/>
            <p:nvPr userDrawn="1"/>
          </p:nvSpPr>
          <p:spPr>
            <a:xfrm>
              <a:off x="611560" y="127724"/>
              <a:ext cx="4104471" cy="830874"/>
            </a:xfrm>
            <a:prstGeom prst="rect">
              <a:avLst/>
            </a:prstGeom>
            <a:noFill/>
          </p:spPr>
          <p:txBody>
            <a:bodyPr wrap="square" lIns="91212" tIns="45612" rIns="91212" bIns="45612" rtlCol="0">
              <a:spAutoFit/>
            </a:bodyPr>
            <a:lstStyle/>
            <a:p>
              <a:pPr marL="456061" algn="r" defTabSz="912119"/>
              <a:r>
                <a:rPr lang="en-GB" sz="1800" b="1" dirty="0" smtClean="0">
                  <a:solidFill>
                    <a:prstClr val="white">
                      <a:lumMod val="50000"/>
                    </a:prstClr>
                  </a:solidFill>
                  <a:latin typeface="Arial"/>
                  <a:ea typeface="Times New Roman"/>
                </a:rPr>
                <a:t>Hertfordshire and West</a:t>
              </a:r>
              <a:r>
                <a:rPr lang="en-GB" sz="1800" b="1" baseline="0" dirty="0" smtClean="0">
                  <a:solidFill>
                    <a:prstClr val="white">
                      <a:lumMod val="50000"/>
                    </a:prstClr>
                  </a:solidFill>
                  <a:latin typeface="Arial"/>
                  <a:ea typeface="Times New Roman"/>
                </a:rPr>
                <a:t> Essex </a:t>
              </a:r>
              <a:br>
                <a:rPr lang="en-GB" sz="1800" b="1" baseline="0" dirty="0" smtClean="0">
                  <a:solidFill>
                    <a:prstClr val="white">
                      <a:lumMod val="50000"/>
                    </a:prstClr>
                  </a:solidFill>
                  <a:latin typeface="Arial"/>
                  <a:ea typeface="Times New Roman"/>
                </a:rPr>
              </a:br>
              <a:r>
                <a:rPr lang="en-GB" sz="1800" b="1" baseline="0" dirty="0" smtClean="0">
                  <a:solidFill>
                    <a:prstClr val="white">
                      <a:lumMod val="50000"/>
                    </a:prstClr>
                  </a:solidFill>
                  <a:latin typeface="Arial"/>
                  <a:ea typeface="Times New Roman"/>
                </a:rPr>
                <a:t>I</a:t>
              </a:r>
              <a:r>
                <a:rPr lang="en-GB" sz="1800" b="1" kern="1200" dirty="0" smtClean="0">
                  <a:solidFill>
                    <a:prstClr val="white">
                      <a:lumMod val="50000"/>
                    </a:prstClr>
                  </a:solidFill>
                  <a:latin typeface="Arial"/>
                  <a:ea typeface="Times New Roman"/>
                  <a:cs typeface="+mn-cs"/>
                </a:rPr>
                <a:t>ntegrated Care System</a:t>
              </a:r>
              <a:endParaRPr lang="en-GB" sz="1800" b="1" kern="1200" dirty="0">
                <a:solidFill>
                  <a:prstClr val="white">
                    <a:lumMod val="50000"/>
                  </a:prstClr>
                </a:solidFill>
                <a:latin typeface="Arial"/>
                <a:ea typeface="Times New Roman"/>
                <a:cs typeface="+mn-cs"/>
              </a:endParaRPr>
            </a:p>
          </p:txBody>
        </p:sp>
        <p:pic>
          <p:nvPicPr>
            <p:cNvPr id="11" name="Picture 10"/>
            <p:cNvPicPr/>
            <p:nvPr userDrawn="1"/>
          </p:nvPicPr>
          <p:blipFill>
            <a:blip r:embed="rId3" cstate="print">
              <a:extLst>
                <a:ext uri="{28A0092B-C50C-407E-A947-70E740481C1C}">
                  <a14:useLocalDpi xmlns:a14="http://schemas.microsoft.com/office/drawing/2010/main" val="0"/>
                </a:ext>
              </a:extLst>
            </a:blip>
            <a:stretch>
              <a:fillRect/>
            </a:stretch>
          </p:blipFill>
          <p:spPr>
            <a:xfrm>
              <a:off x="7812057" y="172131"/>
              <a:ext cx="1224533" cy="514284"/>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04048" y="197996"/>
              <a:ext cx="1066665" cy="514285"/>
            </a:xfrm>
            <a:prstGeom prst="rect">
              <a:avLst/>
            </a:prstGeom>
          </p:spPr>
        </p:pic>
        <p:pic>
          <p:nvPicPr>
            <p:cNvPr id="13" name="Picture 12"/>
            <p:cNvPicPr>
              <a:picLocks noChangeAspect="1"/>
            </p:cNvPicPr>
            <p:nvPr userDrawn="1"/>
          </p:nvPicPr>
          <p:blipFill>
            <a:blip r:embed="rId5" cstate="print">
              <a:extLst>
                <a:ext uri="{BEBA8EAE-BF5A-486C-A8C5-ECC9F3942E4B}">
                  <a14:imgProps xmlns:a14="http://schemas.microsoft.com/office/drawing/2010/main">
                    <a14:imgLayer r:embed="rId6">
                      <a14:imgEffect>
                        <a14:backgroundRemoval t="10000" b="90000" l="10000" r="90000">
                          <a14:foregroundMark x1="22238" y1="69231" x2="22238" y2="69231"/>
                          <a14:foregroundMark x1="26542" y1="69615" x2="26542" y2="69615"/>
                          <a14:foregroundMark x1="32425" y1="69038" x2="32425" y2="69038"/>
                          <a14:foregroundMark x1="36585" y1="68269" x2="36585" y2="68269"/>
                          <a14:foregroundMark x1="41033" y1="68077" x2="41033" y2="68077"/>
                          <a14:foregroundMark x1="44763" y1="67692" x2="44763" y2="67692"/>
                          <a14:foregroundMark x1="50933" y1="68269" x2="50933" y2="68269"/>
                          <a14:foregroundMark x1="56528" y1="67885" x2="56528" y2="67885"/>
                          <a14:foregroundMark x1="61263" y1="68269" x2="61263" y2="68269"/>
                          <a14:foregroundMark x1="65997" y1="67885" x2="65997" y2="67885"/>
                          <a14:foregroundMark x1="71019" y1="65577" x2="71019" y2="65577"/>
                          <a14:foregroundMark x1="71162" y1="68077" x2="71162" y2="68077"/>
                          <a14:foregroundMark x1="73458" y1="68462" x2="73458" y2="68462"/>
                          <a14:foregroundMark x1="77762" y1="69231" x2="77762" y2="69231"/>
                          <a14:backgroundMark x1="28838" y1="69615" x2="28838" y2="69615"/>
                          <a14:backgroundMark x1="56241" y1="71731" x2="56241" y2="71731"/>
                          <a14:backgroundMark x1="79627" y1="69808" x2="79627" y2="69808"/>
                        </a14:backgroundRemoval>
                      </a14:imgEffect>
                    </a14:imgLayer>
                  </a14:imgProps>
                </a:ext>
                <a:ext uri="{28A0092B-C50C-407E-A947-70E740481C1C}">
                  <a14:useLocalDpi xmlns:a14="http://schemas.microsoft.com/office/drawing/2010/main" val="0"/>
                </a:ext>
              </a:extLst>
            </a:blip>
            <a:stretch>
              <a:fillRect/>
            </a:stretch>
          </p:blipFill>
          <p:spPr>
            <a:xfrm>
              <a:off x="6228184" y="-102546"/>
              <a:ext cx="1400831" cy="1045096"/>
            </a:xfrm>
            <a:prstGeom prst="rect">
              <a:avLst/>
            </a:prstGeom>
          </p:spPr>
        </p:pic>
      </p:grpSp>
    </p:spTree>
    <p:extLst>
      <p:ext uri="{BB962C8B-B14F-4D97-AF65-F5344CB8AC3E}">
        <p14:creationId xmlns:p14="http://schemas.microsoft.com/office/powerpoint/2010/main" val="3325751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F8F8"/>
          </a:solidFill>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257175" y="2094794"/>
            <a:ext cx="2271713" cy="5827223"/>
          </a:xfrm>
          <a:solidFill>
            <a:srgbClr val="EEF8F8"/>
          </a:solidFill>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2614612" y="2094794"/>
            <a:ext cx="2271713" cy="5827223"/>
          </a:xfrm>
          <a:solidFill>
            <a:srgbClr val="EEF8F8"/>
          </a:solidFill>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1570" y="7922019"/>
            <a:ext cx="3250683" cy="1264588"/>
          </a:xfrm>
          <a:prstGeom prst="rect">
            <a:avLst/>
          </a:prstGeom>
        </p:spPr>
      </p:pic>
    </p:spTree>
    <p:extLst>
      <p:ext uri="{BB962C8B-B14F-4D97-AF65-F5344CB8AC3E}">
        <p14:creationId xmlns:p14="http://schemas.microsoft.com/office/powerpoint/2010/main" val="3564326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without footer">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F8F8"/>
          </a:solidFill>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257175" y="2094795"/>
            <a:ext cx="2271713" cy="6573660"/>
          </a:xfrm>
          <a:solidFill>
            <a:srgbClr val="EEF8F8"/>
          </a:solidFill>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2614612" y="2094795"/>
            <a:ext cx="2271713" cy="6573660"/>
          </a:xfrm>
          <a:solidFill>
            <a:srgbClr val="EEF8F8"/>
          </a:solidFill>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22017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without footer title full width">
    <p:spTree>
      <p:nvGrpSpPr>
        <p:cNvPr id="1" name=""/>
        <p:cNvGrpSpPr/>
        <p:nvPr/>
      </p:nvGrpSpPr>
      <p:grpSpPr>
        <a:xfrm>
          <a:off x="0" y="0"/>
          <a:ext cx="0" cy="0"/>
          <a:chOff x="0" y="0"/>
          <a:chExt cx="0" cy="0"/>
        </a:xfrm>
      </p:grpSpPr>
      <p:sp>
        <p:nvSpPr>
          <p:cNvPr id="2" name="Title 1"/>
          <p:cNvSpPr>
            <a:spLocks noGrp="1"/>
          </p:cNvSpPr>
          <p:nvPr>
            <p:ph type="title"/>
          </p:nvPr>
        </p:nvSpPr>
        <p:spPr>
          <a:xfrm>
            <a:off x="-278739" y="-36512"/>
            <a:ext cx="5680442" cy="1524000"/>
          </a:xfrm>
          <a:solidFill>
            <a:srgbClr val="EEF8F8"/>
          </a:solidFill>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257175" y="2094795"/>
            <a:ext cx="2271713" cy="6573660"/>
          </a:xfrm>
          <a:solidFill>
            <a:srgbClr val="EEF8F8"/>
          </a:solidFill>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2614612" y="2094795"/>
            <a:ext cx="2271713" cy="6573660"/>
          </a:xfrm>
          <a:solidFill>
            <a:srgbClr val="EEF8F8"/>
          </a:solidFill>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28941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18">
            <a:extLst>
              <a:ext uri="{28A0092B-C50C-407E-A947-70E740481C1C}">
                <a14:useLocalDpi xmlns:a14="http://schemas.microsoft.com/office/drawing/2010/main" val="0"/>
              </a:ext>
            </a:extLst>
          </a:blip>
          <a:srcRect b="23225"/>
          <a:stretch/>
        </p:blipFill>
        <p:spPr bwMode="auto">
          <a:xfrm>
            <a:off x="-26747" y="-47563"/>
            <a:ext cx="5190785" cy="920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257175" y="366185"/>
            <a:ext cx="4629150" cy="1524000"/>
          </a:xfrm>
          <a:prstGeom prst="rect">
            <a:avLst/>
          </a:prstGeom>
          <a:solidFill>
            <a:srgbClr val="EEF8F8"/>
          </a:solidFill>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257175" y="2133602"/>
            <a:ext cx="4629150" cy="6034617"/>
          </a:xfrm>
          <a:prstGeom prst="rect">
            <a:avLst/>
          </a:prstGeom>
          <a:solidFill>
            <a:srgbClr val="EEF8F8"/>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257175" y="8475134"/>
            <a:ext cx="1200150" cy="486834"/>
          </a:xfrm>
          <a:prstGeom prst="rect">
            <a:avLst/>
          </a:prstGeom>
        </p:spPr>
        <p:txBody>
          <a:bodyPr vert="horz" lIns="91440" tIns="45720" rIns="91440" bIns="45720" rtlCol="0" anchor="ctr"/>
          <a:lstStyle>
            <a:lvl1pPr algn="l">
              <a:defRPr sz="1200">
                <a:solidFill>
                  <a:schemeClr val="tx1">
                    <a:tint val="75000"/>
                  </a:schemeClr>
                </a:solidFill>
              </a:defRPr>
            </a:lvl1pPr>
          </a:lstStyle>
          <a:p>
            <a:fld id="{8004647E-74C7-423E-B286-17823751C959}" type="datetimeFigureOut">
              <a:rPr lang="en-GB" smtClean="0"/>
              <a:t>30/11/2020</a:t>
            </a:fld>
            <a:endParaRPr lang="en-GB"/>
          </a:p>
        </p:txBody>
      </p:sp>
      <p:sp>
        <p:nvSpPr>
          <p:cNvPr id="5" name="Footer Placeholder 4"/>
          <p:cNvSpPr>
            <a:spLocks noGrp="1"/>
          </p:cNvSpPr>
          <p:nvPr>
            <p:ph type="ftr" sz="quarter" idx="3"/>
          </p:nvPr>
        </p:nvSpPr>
        <p:spPr>
          <a:xfrm>
            <a:off x="1757363" y="8475134"/>
            <a:ext cx="1628775" cy="48683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686175" y="8475134"/>
            <a:ext cx="1200150" cy="486834"/>
          </a:xfrm>
          <a:prstGeom prst="rect">
            <a:avLst/>
          </a:prstGeom>
        </p:spPr>
        <p:txBody>
          <a:bodyPr vert="horz" lIns="91440" tIns="45720" rIns="91440" bIns="45720" rtlCol="0" anchor="ctr"/>
          <a:lstStyle>
            <a:lvl1pPr algn="r">
              <a:defRPr sz="1200">
                <a:solidFill>
                  <a:schemeClr val="tx1">
                    <a:tint val="75000"/>
                  </a:schemeClr>
                </a:solidFill>
              </a:defRPr>
            </a:lvl1pPr>
          </a:lstStyle>
          <a:p>
            <a:fld id="{B8119438-AA95-417E-94C8-89C124253AB0}" type="slidenum">
              <a:rPr lang="en-GB" smtClean="0"/>
              <a:t>‹#›</a:t>
            </a:fld>
            <a:endParaRPr lang="en-GB"/>
          </a:p>
        </p:txBody>
      </p:sp>
    </p:spTree>
    <p:extLst>
      <p:ext uri="{BB962C8B-B14F-4D97-AF65-F5344CB8AC3E}">
        <p14:creationId xmlns:p14="http://schemas.microsoft.com/office/powerpoint/2010/main" val="957374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58" r:id="rId4"/>
    <p:sldLayoutId id="2147483659" r:id="rId5"/>
    <p:sldLayoutId id="2147483651" r:id="rId6"/>
    <p:sldLayoutId id="2147483652" r:id="rId7"/>
    <p:sldLayoutId id="2147483660" r:id="rId8"/>
    <p:sldLayoutId id="2147483664" r:id="rId9"/>
    <p:sldLayoutId id="2147483654" r:id="rId10"/>
    <p:sldLayoutId id="2147483663" r:id="rId11"/>
    <p:sldLayoutId id="2147483655" r:id="rId12"/>
    <p:sldLayoutId id="2147483657" r:id="rId13"/>
    <p:sldLayoutId id="2147483656" r:id="rId14"/>
    <p:sldLayoutId id="2147483661" r:id="rId15"/>
    <p:sldLayoutId id="2147483662" r:id="rId16"/>
  </p:sldLayoutIdLst>
  <p:txStyles>
    <p:titleStyle>
      <a:lvl1pPr algn="ctr" defTabSz="914400" rtl="0" eaLnBrk="1" latinLnBrk="0" hangingPunct="1">
        <a:spcBef>
          <a:spcPct val="0"/>
        </a:spcBef>
        <a:buNone/>
        <a:defRPr lang="en-GB" sz="4400" kern="1200" baseline="0" dirty="0" smtClean="0">
          <a:solidFill>
            <a:srgbClr val="00808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nicki.parry@nhs.ne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ucas.com/ucas/after-gcses/find-career-ideas/explore-jobs/job-profile/nurs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clch.nhs.uk/services/district-nursing" TargetMode="External"/><Relationship Id="rId5" Type="http://schemas.openxmlformats.org/officeDocument/2006/relationships/hyperlink" Target="https://www.nmc.org.uk/education/becoming-a-nurse-midwife-nursing" TargetMode="External"/><Relationship Id="rId4" Type="http://schemas.openxmlformats.org/officeDocument/2006/relationships/hyperlink" Target="https://www.hee.nhs.uk/our-work/community-district-nursi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Community Nursing </a:t>
            </a:r>
            <a:endParaRPr lang="en-GB" dirty="0"/>
          </a:p>
        </p:txBody>
      </p:sp>
      <p:sp>
        <p:nvSpPr>
          <p:cNvPr id="3" name="Subtitle 2"/>
          <p:cNvSpPr>
            <a:spLocks noGrp="1"/>
          </p:cNvSpPr>
          <p:nvPr>
            <p:ph type="subTitle" idx="1"/>
          </p:nvPr>
        </p:nvSpPr>
        <p:spPr>
          <a:xfrm>
            <a:off x="267494" y="3707904"/>
            <a:ext cx="4608512" cy="2003906"/>
          </a:xfrm>
        </p:spPr>
        <p:txBody>
          <a:bodyPr/>
          <a:lstStyle/>
          <a:p>
            <a:r>
              <a:rPr lang="en-GB" dirty="0" smtClean="0"/>
              <a:t>Looking after people in their own homes</a:t>
            </a:r>
          </a:p>
          <a:p>
            <a:r>
              <a:rPr lang="en-GB" sz="2400" dirty="0" smtClean="0"/>
              <a:t>By Nicki Parry District Nurse </a:t>
            </a:r>
            <a:r>
              <a:rPr lang="en-GB" dirty="0" smtClean="0"/>
              <a:t> </a:t>
            </a:r>
            <a:endParaRPr lang="en-GB" dirty="0"/>
          </a:p>
        </p:txBody>
      </p:sp>
    </p:spTree>
    <p:extLst>
      <p:ext uri="{BB962C8B-B14F-4D97-AF65-F5344CB8AC3E}">
        <p14:creationId xmlns:p14="http://schemas.microsoft.com/office/powerpoint/2010/main" val="615133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366185"/>
            <a:ext cx="4629150" cy="749431"/>
          </a:xfrm>
        </p:spPr>
        <p:txBody>
          <a:bodyPr>
            <a:normAutofit/>
          </a:bodyPr>
          <a:lstStyle/>
          <a:p>
            <a:r>
              <a:rPr lang="en-GB" sz="2000" dirty="0" smtClean="0"/>
              <a:t>Hello my name is….. </a:t>
            </a:r>
            <a:endParaRPr lang="en-GB" sz="2000" dirty="0"/>
          </a:p>
        </p:txBody>
      </p:sp>
      <p:pic>
        <p:nvPicPr>
          <p:cNvPr id="5122" name="Picture 2" descr="C:\Users\niparry\Pictures\6c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6530" y="1187624"/>
            <a:ext cx="4318432" cy="28803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3478" y="4283968"/>
            <a:ext cx="4824536" cy="3539430"/>
          </a:xfrm>
          <a:prstGeom prst="rect">
            <a:avLst/>
          </a:prstGeom>
          <a:noFill/>
        </p:spPr>
        <p:txBody>
          <a:bodyPr wrap="square" rtlCol="0">
            <a:spAutoFit/>
          </a:bodyPr>
          <a:lstStyle/>
          <a:p>
            <a:pPr algn="ctr"/>
            <a:r>
              <a:rPr lang="en-GB" sz="3200" dirty="0" smtClean="0"/>
              <a:t>The six C’s of Nursing:</a:t>
            </a:r>
          </a:p>
          <a:p>
            <a:pPr marL="457200" indent="-457200">
              <a:buFont typeface="Wingdings" panose="05000000000000000000" pitchFamily="2" charset="2"/>
              <a:buChar char="q"/>
            </a:pPr>
            <a:r>
              <a:rPr lang="en-GB" sz="3200" b="1" dirty="0" smtClean="0">
                <a:solidFill>
                  <a:srgbClr val="0070C0"/>
                </a:solidFill>
              </a:rPr>
              <a:t>Communication</a:t>
            </a:r>
          </a:p>
          <a:p>
            <a:pPr marL="457200" indent="-457200">
              <a:buFont typeface="Wingdings" panose="05000000000000000000" pitchFamily="2" charset="2"/>
              <a:buChar char="q"/>
            </a:pPr>
            <a:r>
              <a:rPr lang="en-GB" sz="3200" b="1" dirty="0" smtClean="0">
                <a:solidFill>
                  <a:srgbClr val="7030A0"/>
                </a:solidFill>
              </a:rPr>
              <a:t>Courage</a:t>
            </a:r>
          </a:p>
          <a:p>
            <a:pPr marL="457200" indent="-457200">
              <a:buFont typeface="Wingdings" panose="05000000000000000000" pitchFamily="2" charset="2"/>
              <a:buChar char="q"/>
            </a:pPr>
            <a:r>
              <a:rPr lang="en-GB" sz="3200" b="1" dirty="0" smtClean="0">
                <a:solidFill>
                  <a:srgbClr val="002060"/>
                </a:solidFill>
              </a:rPr>
              <a:t>Commitment </a:t>
            </a:r>
          </a:p>
          <a:p>
            <a:pPr marL="457200" indent="-457200">
              <a:buFont typeface="Wingdings" panose="05000000000000000000" pitchFamily="2" charset="2"/>
              <a:buChar char="q"/>
            </a:pPr>
            <a:r>
              <a:rPr lang="en-GB" sz="3200" b="1" dirty="0" smtClean="0">
                <a:solidFill>
                  <a:srgbClr val="FF0000"/>
                </a:solidFill>
              </a:rPr>
              <a:t>Care</a:t>
            </a:r>
          </a:p>
          <a:p>
            <a:pPr marL="457200" indent="-457200">
              <a:buFont typeface="Wingdings" panose="05000000000000000000" pitchFamily="2" charset="2"/>
              <a:buChar char="q"/>
            </a:pPr>
            <a:r>
              <a:rPr lang="en-GB" sz="3200" b="1" dirty="0" smtClean="0">
                <a:solidFill>
                  <a:schemeClr val="accent6"/>
                </a:solidFill>
              </a:rPr>
              <a:t>Compassion</a:t>
            </a:r>
          </a:p>
          <a:p>
            <a:pPr marL="457200" indent="-457200">
              <a:buFont typeface="Wingdings" panose="05000000000000000000" pitchFamily="2" charset="2"/>
              <a:buChar char="q"/>
            </a:pPr>
            <a:r>
              <a:rPr lang="en-GB" sz="3200" b="1" dirty="0" smtClean="0"/>
              <a:t>Competent </a:t>
            </a:r>
            <a:endParaRPr lang="en-GB" sz="3200" b="1" dirty="0"/>
          </a:p>
        </p:txBody>
      </p:sp>
    </p:spTree>
    <p:extLst>
      <p:ext uri="{BB962C8B-B14F-4D97-AF65-F5344CB8AC3E}">
        <p14:creationId xmlns:p14="http://schemas.microsoft.com/office/powerpoint/2010/main" val="2142044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486" y="107504"/>
            <a:ext cx="4752528" cy="1152128"/>
          </a:xfrm>
        </p:spPr>
        <p:txBody>
          <a:bodyPr>
            <a:normAutofit fontScale="90000"/>
          </a:bodyPr>
          <a:lstStyle/>
          <a:p>
            <a:r>
              <a:rPr lang="en-GB" sz="3200" dirty="0" smtClean="0"/>
              <a:t>Your training should prepare you with these C’s </a:t>
            </a:r>
            <a:endParaRPr lang="en-GB" sz="3200" dirty="0"/>
          </a:p>
        </p:txBody>
      </p:sp>
      <p:sp>
        <p:nvSpPr>
          <p:cNvPr id="3" name="Content Placeholder 2"/>
          <p:cNvSpPr>
            <a:spLocks noGrp="1"/>
          </p:cNvSpPr>
          <p:nvPr>
            <p:ph idx="1"/>
          </p:nvPr>
        </p:nvSpPr>
        <p:spPr>
          <a:xfrm>
            <a:off x="195486" y="1331640"/>
            <a:ext cx="4824536" cy="6624736"/>
          </a:xfrm>
        </p:spPr>
        <p:txBody>
          <a:bodyPr>
            <a:normAutofit fontScale="92500"/>
          </a:bodyPr>
          <a:lstStyle/>
          <a:p>
            <a:pPr marL="0" indent="0">
              <a:buNone/>
            </a:pPr>
            <a:r>
              <a:rPr lang="en-GB" sz="2400" dirty="0" smtClean="0"/>
              <a:t>At the start I asked you to consider </a:t>
            </a:r>
            <a:r>
              <a:rPr lang="en-GB" sz="2400" b="1" dirty="0" smtClean="0">
                <a:solidFill>
                  <a:srgbClr val="C00000"/>
                </a:solidFill>
              </a:rPr>
              <a:t>why</a:t>
            </a:r>
            <a:r>
              <a:rPr lang="en-GB" sz="2400" dirty="0" smtClean="0"/>
              <a:t> you want to be a nurse; </a:t>
            </a:r>
            <a:r>
              <a:rPr lang="en-GB" sz="2400" b="1" dirty="0" smtClean="0">
                <a:solidFill>
                  <a:srgbClr val="C00000"/>
                </a:solidFill>
              </a:rPr>
              <a:t>what</a:t>
            </a:r>
            <a:r>
              <a:rPr lang="en-GB" sz="2400" dirty="0" smtClean="0"/>
              <a:t> it would be like and </a:t>
            </a:r>
            <a:r>
              <a:rPr lang="en-GB" sz="2400" b="1" dirty="0" smtClean="0">
                <a:solidFill>
                  <a:srgbClr val="C00000"/>
                </a:solidFill>
              </a:rPr>
              <a:t>who</a:t>
            </a:r>
            <a:r>
              <a:rPr lang="en-GB" sz="2400" dirty="0" smtClean="0"/>
              <a:t> you should believe, and finally </a:t>
            </a:r>
            <a:r>
              <a:rPr lang="en-GB" sz="2400" b="1" dirty="0" smtClean="0">
                <a:solidFill>
                  <a:srgbClr val="C00000"/>
                </a:solidFill>
              </a:rPr>
              <a:t>will</a:t>
            </a:r>
            <a:r>
              <a:rPr lang="en-GB" sz="2400" b="1" dirty="0" smtClean="0"/>
              <a:t> </a:t>
            </a:r>
            <a:r>
              <a:rPr lang="en-GB" sz="2400" dirty="0" smtClean="0"/>
              <a:t>it be what I expected?</a:t>
            </a:r>
          </a:p>
          <a:p>
            <a:pPr marL="0" indent="0">
              <a:buNone/>
            </a:pPr>
            <a:r>
              <a:rPr lang="en-GB" sz="2400" dirty="0" smtClean="0"/>
              <a:t>With your back pack of 6 C’s </a:t>
            </a:r>
          </a:p>
          <a:p>
            <a:pPr marL="0" indent="0">
              <a:buNone/>
            </a:pPr>
            <a:r>
              <a:rPr lang="en-GB" sz="2400" b="1" dirty="0" smtClean="0">
                <a:solidFill>
                  <a:schemeClr val="tx2"/>
                </a:solidFill>
              </a:rPr>
              <a:t>Communication;</a:t>
            </a:r>
            <a:r>
              <a:rPr lang="en-GB" sz="2400" b="1" dirty="0" smtClean="0"/>
              <a:t> </a:t>
            </a:r>
            <a:r>
              <a:rPr lang="en-GB" sz="2400" b="1" dirty="0" smtClean="0">
                <a:solidFill>
                  <a:srgbClr val="7030A0"/>
                </a:solidFill>
              </a:rPr>
              <a:t>Courage;</a:t>
            </a:r>
            <a:endParaRPr lang="en-GB" sz="2400" b="1" dirty="0">
              <a:solidFill>
                <a:srgbClr val="7030A0"/>
              </a:solidFill>
            </a:endParaRPr>
          </a:p>
          <a:p>
            <a:pPr marL="0" indent="0">
              <a:buNone/>
            </a:pPr>
            <a:r>
              <a:rPr lang="en-GB" sz="2400" b="1" dirty="0" smtClean="0">
                <a:solidFill>
                  <a:srgbClr val="002060"/>
                </a:solidFill>
              </a:rPr>
              <a:t>Commitment</a:t>
            </a:r>
            <a:r>
              <a:rPr lang="en-GB" sz="2400" b="1" dirty="0" smtClean="0"/>
              <a:t>; </a:t>
            </a:r>
            <a:r>
              <a:rPr lang="en-GB" sz="2400" b="1" dirty="0" smtClean="0">
                <a:solidFill>
                  <a:srgbClr val="FF0000"/>
                </a:solidFill>
              </a:rPr>
              <a:t>Care</a:t>
            </a:r>
            <a:r>
              <a:rPr lang="en-GB" sz="2400" b="1" dirty="0" smtClean="0"/>
              <a:t>; </a:t>
            </a:r>
            <a:endParaRPr lang="en-GB" sz="2400" b="1" dirty="0"/>
          </a:p>
          <a:p>
            <a:pPr marL="0" indent="0">
              <a:buNone/>
            </a:pPr>
            <a:r>
              <a:rPr lang="en-GB" sz="2400" b="1" dirty="0" smtClean="0">
                <a:solidFill>
                  <a:schemeClr val="accent6">
                    <a:lumMod val="50000"/>
                  </a:schemeClr>
                </a:solidFill>
              </a:rPr>
              <a:t>Compassion</a:t>
            </a:r>
            <a:r>
              <a:rPr lang="en-GB" sz="2400" b="1" dirty="0" smtClean="0"/>
              <a:t> &amp; Competence</a:t>
            </a:r>
          </a:p>
          <a:p>
            <a:pPr marL="0" indent="0" algn="ctr">
              <a:buNone/>
            </a:pPr>
            <a:r>
              <a:rPr lang="en-GB" sz="2400" dirty="0" smtClean="0"/>
              <a:t>You are half way there. You don’t need to decide which branch of nursing you should go into straight away (although the community is the best!) and there WILL be people to help and support you along the way; people like me – practice educators. If I can help, here is my E mail</a:t>
            </a:r>
            <a:r>
              <a:rPr lang="en-GB" sz="2400" smtClean="0"/>
              <a:t>: </a:t>
            </a:r>
            <a:r>
              <a:rPr lang="en-GB" sz="2400" smtClean="0">
                <a:hlinkClick r:id="rId2"/>
              </a:rPr>
              <a:t>nicki.parry@nhs.net</a:t>
            </a:r>
            <a:endParaRPr lang="en-GB" sz="2400" dirty="0" smtClean="0"/>
          </a:p>
          <a:p>
            <a:pPr marL="0" indent="0">
              <a:buNone/>
            </a:pPr>
            <a:endParaRPr lang="en-GB" sz="2400" dirty="0"/>
          </a:p>
        </p:txBody>
      </p:sp>
    </p:spTree>
    <p:extLst>
      <p:ext uri="{BB962C8B-B14F-4D97-AF65-F5344CB8AC3E}">
        <p14:creationId xmlns:p14="http://schemas.microsoft.com/office/powerpoint/2010/main" val="579515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486" y="35496"/>
            <a:ext cx="4629150" cy="677423"/>
          </a:xfrm>
        </p:spPr>
        <p:txBody>
          <a:bodyPr>
            <a:normAutofit fontScale="90000"/>
          </a:bodyPr>
          <a:lstStyle/>
          <a:p>
            <a:r>
              <a:rPr lang="en-GB" dirty="0" smtClean="0"/>
              <a:t>A poem on nursing</a:t>
            </a:r>
            <a:endParaRPr lang="en-GB" dirty="0"/>
          </a:p>
        </p:txBody>
      </p:sp>
      <p:sp>
        <p:nvSpPr>
          <p:cNvPr id="3" name="Content Placeholder 2"/>
          <p:cNvSpPr>
            <a:spLocks noGrp="1"/>
          </p:cNvSpPr>
          <p:nvPr>
            <p:ph idx="1"/>
          </p:nvPr>
        </p:nvSpPr>
        <p:spPr>
          <a:xfrm>
            <a:off x="0" y="755576"/>
            <a:ext cx="5143500" cy="7128792"/>
          </a:xfrm>
        </p:spPr>
        <p:txBody>
          <a:bodyPr>
            <a:normAutofit lnSpcReduction="10000"/>
          </a:bodyPr>
          <a:lstStyle/>
          <a:p>
            <a:pPr marL="0" indent="0">
              <a:buNone/>
            </a:pPr>
            <a:r>
              <a:rPr lang="en-GB" sz="2000" dirty="0" smtClean="0"/>
              <a:t>Being a nurse means</a:t>
            </a:r>
          </a:p>
          <a:p>
            <a:pPr marL="0" indent="0">
              <a:buNone/>
            </a:pPr>
            <a:r>
              <a:rPr lang="en-GB" sz="2000" dirty="0" smtClean="0"/>
              <a:t>You will never be bored.</a:t>
            </a:r>
          </a:p>
          <a:p>
            <a:pPr marL="0" indent="0">
              <a:buNone/>
            </a:pPr>
            <a:r>
              <a:rPr lang="en-GB" sz="2000" dirty="0" smtClean="0"/>
              <a:t>You will always be frustrated.</a:t>
            </a:r>
          </a:p>
          <a:p>
            <a:pPr marL="0" indent="0">
              <a:buNone/>
            </a:pPr>
            <a:r>
              <a:rPr lang="en-GB" sz="2000" dirty="0" smtClean="0"/>
              <a:t>You will be surrounded by challenges.</a:t>
            </a:r>
          </a:p>
          <a:p>
            <a:pPr marL="0" indent="0">
              <a:buNone/>
            </a:pPr>
            <a:r>
              <a:rPr lang="en-GB" sz="2000" dirty="0" smtClean="0"/>
              <a:t>So much to do &amp; so little time.</a:t>
            </a:r>
          </a:p>
          <a:p>
            <a:pPr marL="0" indent="0">
              <a:buNone/>
            </a:pPr>
            <a:r>
              <a:rPr lang="en-GB" sz="2000" dirty="0" smtClean="0"/>
              <a:t>You will carry immense responsibility, and very little authority.</a:t>
            </a:r>
          </a:p>
          <a:p>
            <a:pPr marL="0" indent="0">
              <a:buNone/>
            </a:pPr>
            <a:r>
              <a:rPr lang="en-GB" sz="2000" dirty="0" smtClean="0"/>
              <a:t>You will step into people’s lives &amp; you will make a difference.</a:t>
            </a:r>
          </a:p>
          <a:p>
            <a:pPr marL="0" indent="0">
              <a:buNone/>
            </a:pPr>
            <a:r>
              <a:rPr lang="en-GB" sz="2000" dirty="0" smtClean="0"/>
              <a:t>Some will bless you, some will curse you.</a:t>
            </a:r>
          </a:p>
          <a:p>
            <a:pPr marL="0" indent="0">
              <a:buNone/>
            </a:pPr>
            <a:r>
              <a:rPr lang="en-GB" sz="2000" dirty="0" smtClean="0"/>
              <a:t>You will see people at their worst.. &amp; at their best. </a:t>
            </a:r>
          </a:p>
          <a:p>
            <a:pPr marL="0" indent="0">
              <a:buNone/>
            </a:pPr>
            <a:r>
              <a:rPr lang="en-GB" sz="2000" dirty="0" smtClean="0"/>
              <a:t>You will never cease to be amazed at people’s capacity for love, courage and endurance.</a:t>
            </a:r>
          </a:p>
          <a:p>
            <a:pPr marL="0" indent="0">
              <a:buNone/>
            </a:pPr>
            <a:r>
              <a:rPr lang="en-GB" sz="2000" dirty="0" smtClean="0"/>
              <a:t>You will see life begin…. And end.</a:t>
            </a:r>
          </a:p>
          <a:p>
            <a:pPr marL="0" indent="0">
              <a:buNone/>
            </a:pPr>
            <a:r>
              <a:rPr lang="en-GB" sz="2000" dirty="0" smtClean="0"/>
              <a:t>You will experience resounding triumphs &amp; devastating failures.</a:t>
            </a:r>
          </a:p>
          <a:p>
            <a:pPr marL="0" indent="0">
              <a:buNone/>
            </a:pPr>
            <a:r>
              <a:rPr lang="en-GB" sz="2000" dirty="0" smtClean="0"/>
              <a:t>You will cry a lot. You will laugh a lot.</a:t>
            </a:r>
          </a:p>
          <a:p>
            <a:pPr marL="0" indent="0">
              <a:buNone/>
            </a:pPr>
            <a:r>
              <a:rPr lang="en-GB" sz="2000" dirty="0" smtClean="0"/>
              <a:t>You will know what it is to be human &amp; to be Humane.</a:t>
            </a:r>
          </a:p>
          <a:p>
            <a:pPr marL="0" indent="0">
              <a:buNone/>
            </a:pPr>
            <a:endParaRPr lang="en-GB" sz="2000" dirty="0" smtClean="0"/>
          </a:p>
        </p:txBody>
      </p:sp>
    </p:spTree>
    <p:extLst>
      <p:ext uri="{BB962C8B-B14F-4D97-AF65-F5344CB8AC3E}">
        <p14:creationId xmlns:p14="http://schemas.microsoft.com/office/powerpoint/2010/main" val="3880311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366185"/>
            <a:ext cx="4629150" cy="893447"/>
          </a:xfrm>
        </p:spPr>
        <p:txBody>
          <a:bodyPr>
            <a:normAutofit/>
          </a:bodyPr>
          <a:lstStyle/>
          <a:p>
            <a:r>
              <a:rPr lang="en-GB" sz="2800" dirty="0" smtClean="0"/>
              <a:t>Links to look at </a:t>
            </a:r>
            <a:endParaRPr lang="en-GB" sz="2800" dirty="0"/>
          </a:p>
        </p:txBody>
      </p:sp>
      <p:sp>
        <p:nvSpPr>
          <p:cNvPr id="3" name="Content Placeholder 2"/>
          <p:cNvSpPr>
            <a:spLocks noGrp="1"/>
          </p:cNvSpPr>
          <p:nvPr>
            <p:ph idx="1"/>
          </p:nvPr>
        </p:nvSpPr>
        <p:spPr>
          <a:xfrm>
            <a:off x="257175" y="1475656"/>
            <a:ext cx="4629150" cy="6440268"/>
          </a:xfrm>
        </p:spPr>
        <p:txBody>
          <a:bodyPr>
            <a:normAutofit/>
          </a:bodyPr>
          <a:lstStyle/>
          <a:p>
            <a:pPr>
              <a:buFont typeface="Wingdings" panose="05000000000000000000" pitchFamily="2" charset="2"/>
              <a:buChar char="q"/>
            </a:pPr>
            <a:r>
              <a:rPr lang="en-GB" sz="2000" dirty="0" smtClean="0">
                <a:hlinkClick r:id="rId3"/>
              </a:rPr>
              <a:t>www.ucas.com/ucas/after-gcses/find-career-ideas/explore-jobs/job-profile/nurse</a:t>
            </a:r>
            <a:r>
              <a:rPr lang="en-GB" sz="2000" dirty="0" smtClean="0"/>
              <a:t> </a:t>
            </a:r>
            <a:endParaRPr lang="en-GB" sz="2000" dirty="0" smtClean="0"/>
          </a:p>
          <a:p>
            <a:pPr marL="0" indent="0" algn="ctr">
              <a:buNone/>
            </a:pPr>
            <a:r>
              <a:rPr lang="en-GB" sz="2000" dirty="0"/>
              <a:t> </a:t>
            </a:r>
            <a:r>
              <a:rPr lang="en-GB" sz="2000" dirty="0" smtClean="0"/>
              <a:t>(video of student nurses talking about studying)</a:t>
            </a:r>
          </a:p>
          <a:p>
            <a:pPr>
              <a:buFont typeface="Wingdings" panose="05000000000000000000" pitchFamily="2" charset="2"/>
              <a:buChar char="q"/>
            </a:pPr>
            <a:r>
              <a:rPr lang="en-GB" sz="2000" dirty="0" smtClean="0">
                <a:hlinkClick r:id="rId4"/>
              </a:rPr>
              <a:t>https://www.hee.nhs.uk/our-work/community-district-nursing</a:t>
            </a:r>
            <a:endParaRPr lang="en-GB" sz="2000" dirty="0" smtClean="0"/>
          </a:p>
          <a:p>
            <a:pPr marL="0" indent="0" algn="ctr">
              <a:buNone/>
            </a:pPr>
            <a:r>
              <a:rPr lang="en-GB" sz="2000" dirty="0" smtClean="0"/>
              <a:t>(nine minute video from Queen’s nursing on being a community nurse)</a:t>
            </a:r>
          </a:p>
          <a:p>
            <a:pPr>
              <a:buFont typeface="Wingdings" panose="05000000000000000000" pitchFamily="2" charset="2"/>
              <a:buChar char="q"/>
            </a:pPr>
            <a:r>
              <a:rPr lang="en-GB" sz="2000" dirty="0">
                <a:hlinkClick r:id="rId5"/>
              </a:rPr>
              <a:t>https://</a:t>
            </a:r>
            <a:r>
              <a:rPr lang="en-GB" sz="2000" dirty="0" smtClean="0">
                <a:hlinkClick r:id="rId5"/>
              </a:rPr>
              <a:t>www.nmc.org.uk/education/becoming-a-nurse-midwife-nursing</a:t>
            </a:r>
            <a:endParaRPr lang="en-GB" sz="2000" dirty="0" smtClean="0"/>
          </a:p>
          <a:p>
            <a:pPr>
              <a:buFont typeface="Wingdings" panose="05000000000000000000" pitchFamily="2" charset="2"/>
              <a:buChar char="q"/>
            </a:pPr>
            <a:r>
              <a:rPr lang="en-GB" sz="2000" dirty="0">
                <a:hlinkClick r:id="rId6"/>
              </a:rPr>
              <a:t>https://</a:t>
            </a:r>
            <a:r>
              <a:rPr lang="en-GB" sz="2000" dirty="0" smtClean="0">
                <a:hlinkClick r:id="rId6"/>
              </a:rPr>
              <a:t>clch.nhs.uk/services/district-nursing</a:t>
            </a:r>
            <a:endParaRPr lang="en-GB" sz="2000" dirty="0" smtClean="0"/>
          </a:p>
          <a:p>
            <a:pPr>
              <a:buFont typeface="Wingdings" panose="05000000000000000000" pitchFamily="2" charset="2"/>
              <a:buChar char="q"/>
            </a:pPr>
            <a:endParaRPr lang="en-GB" sz="2000" dirty="0" smtClean="0"/>
          </a:p>
          <a:p>
            <a:pPr>
              <a:buFont typeface="Wingdings" panose="05000000000000000000" pitchFamily="2" charset="2"/>
              <a:buChar char="q"/>
            </a:pPr>
            <a:endParaRPr lang="en-GB" sz="2000" dirty="0" smtClean="0"/>
          </a:p>
          <a:p>
            <a:pPr>
              <a:buFont typeface="Wingdings" panose="05000000000000000000" pitchFamily="2" charset="2"/>
              <a:buChar char="§"/>
            </a:pPr>
            <a:endParaRPr lang="en-GB" sz="2000" dirty="0" smtClean="0"/>
          </a:p>
          <a:p>
            <a:pPr algn="ctr"/>
            <a:endParaRPr lang="en-GB" sz="2000" dirty="0" smtClean="0"/>
          </a:p>
        </p:txBody>
      </p:sp>
    </p:spTree>
    <p:extLst>
      <p:ext uri="{BB962C8B-B14F-4D97-AF65-F5344CB8AC3E}">
        <p14:creationId xmlns:p14="http://schemas.microsoft.com/office/powerpoint/2010/main" val="2844293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346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8" y="-36512"/>
            <a:ext cx="5204543" cy="1008112"/>
          </a:xfrm>
        </p:spPr>
        <p:txBody>
          <a:bodyPr>
            <a:noAutofit/>
          </a:bodyPr>
          <a:lstStyle/>
          <a:p>
            <a:r>
              <a:rPr lang="en-GB" sz="3200" dirty="0" smtClean="0"/>
              <a:t>Ask yourself these questions </a:t>
            </a:r>
            <a:endParaRPr lang="en-GB" sz="3200" dirty="0"/>
          </a:p>
        </p:txBody>
      </p:sp>
      <p:sp>
        <p:nvSpPr>
          <p:cNvPr id="3" name="Content Placeholder 2"/>
          <p:cNvSpPr>
            <a:spLocks noGrp="1"/>
          </p:cNvSpPr>
          <p:nvPr>
            <p:ph idx="1"/>
          </p:nvPr>
        </p:nvSpPr>
        <p:spPr>
          <a:xfrm>
            <a:off x="-41076" y="1115616"/>
            <a:ext cx="5184576" cy="6416265"/>
          </a:xfrm>
        </p:spPr>
        <p:txBody>
          <a:bodyPr/>
          <a:lstStyle/>
          <a:p>
            <a:endParaRPr lang="en-GB" sz="100" dirty="0" smtClean="0"/>
          </a:p>
          <a:p>
            <a:r>
              <a:rPr lang="en-GB" b="1" dirty="0" smtClean="0"/>
              <a:t>Why</a:t>
            </a:r>
            <a:r>
              <a:rPr lang="en-GB" dirty="0" smtClean="0"/>
              <a:t> - </a:t>
            </a:r>
            <a:r>
              <a:rPr lang="en-GB" sz="2800" dirty="0" smtClean="0"/>
              <a:t> Do I want to be a nurse?</a:t>
            </a:r>
          </a:p>
          <a:p>
            <a:r>
              <a:rPr lang="en-GB" b="1" dirty="0" smtClean="0"/>
              <a:t>What</a:t>
            </a:r>
            <a:r>
              <a:rPr lang="en-GB" dirty="0" smtClean="0"/>
              <a:t> </a:t>
            </a:r>
            <a:r>
              <a:rPr lang="en-GB" sz="2800" dirty="0" smtClean="0"/>
              <a:t>-</a:t>
            </a:r>
            <a:r>
              <a:rPr lang="en-GB" dirty="0" smtClean="0"/>
              <a:t> </a:t>
            </a:r>
            <a:r>
              <a:rPr lang="en-GB" sz="2800" dirty="0" smtClean="0"/>
              <a:t>Will it be like? </a:t>
            </a:r>
          </a:p>
          <a:p>
            <a:r>
              <a:rPr lang="en-GB" b="1" dirty="0" smtClean="0"/>
              <a:t>Who</a:t>
            </a:r>
            <a:r>
              <a:rPr lang="en-GB" dirty="0" smtClean="0"/>
              <a:t> – </a:t>
            </a:r>
            <a:r>
              <a:rPr lang="en-GB" sz="2800" dirty="0" smtClean="0"/>
              <a:t>Should I believe; media; family members; other nurses?</a:t>
            </a:r>
          </a:p>
          <a:p>
            <a:r>
              <a:rPr lang="en-GB" b="1" dirty="0" smtClean="0"/>
              <a:t>Will</a:t>
            </a:r>
            <a:r>
              <a:rPr lang="en-GB" dirty="0" smtClean="0"/>
              <a:t> </a:t>
            </a:r>
            <a:r>
              <a:rPr lang="en-GB" sz="2800" dirty="0" smtClean="0"/>
              <a:t>– it be what I expected? </a:t>
            </a:r>
          </a:p>
          <a:p>
            <a:pPr marL="0" indent="0" algn="ctr">
              <a:buNone/>
            </a:pPr>
            <a:r>
              <a:rPr lang="en-GB" sz="2800" dirty="0" smtClean="0"/>
              <a:t>I can’t promise to answer these questions, but I hope to start you on the right route; an adaptation of Google maps to community nursing……? </a:t>
            </a:r>
            <a:endParaRPr lang="en-GB" sz="2400" dirty="0" smtClean="0"/>
          </a:p>
          <a:p>
            <a:pPr marL="0" indent="0">
              <a:buNone/>
            </a:pPr>
            <a:endParaRPr lang="en-GB" dirty="0"/>
          </a:p>
        </p:txBody>
      </p:sp>
    </p:spTree>
    <p:extLst>
      <p:ext uri="{BB962C8B-B14F-4D97-AF65-F5344CB8AC3E}">
        <p14:creationId xmlns:p14="http://schemas.microsoft.com/office/powerpoint/2010/main" val="1934957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366185"/>
            <a:ext cx="4629150" cy="1109471"/>
          </a:xfrm>
        </p:spPr>
        <p:txBody>
          <a:bodyPr>
            <a:noAutofit/>
          </a:bodyPr>
          <a:lstStyle/>
          <a:p>
            <a:r>
              <a:rPr lang="en-GB" sz="2800" dirty="0" smtClean="0"/>
              <a:t>Me as a student nurse; eager to help </a:t>
            </a:r>
            <a:endParaRPr lang="en-GB" sz="2800" dirty="0"/>
          </a:p>
        </p:txBody>
      </p:sp>
      <p:pic>
        <p:nvPicPr>
          <p:cNvPr id="4098" name="Picture 2" descr="C:\Users\niparry\Pictures\robo nurs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494" y="1619672"/>
            <a:ext cx="4629150"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158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366185"/>
            <a:ext cx="4629150" cy="1109471"/>
          </a:xfrm>
        </p:spPr>
        <p:txBody>
          <a:bodyPr>
            <a:normAutofit fontScale="90000"/>
          </a:bodyPr>
          <a:lstStyle/>
          <a:p>
            <a:r>
              <a:rPr lang="en-GB" dirty="0" smtClean="0"/>
              <a:t>Nursing in the community </a:t>
            </a:r>
            <a:endParaRPr lang="en-GB" dirty="0"/>
          </a:p>
        </p:txBody>
      </p:sp>
      <p:sp>
        <p:nvSpPr>
          <p:cNvPr id="3" name="Content Placeholder 2"/>
          <p:cNvSpPr>
            <a:spLocks noGrp="1"/>
          </p:cNvSpPr>
          <p:nvPr>
            <p:ph idx="1"/>
          </p:nvPr>
        </p:nvSpPr>
        <p:spPr>
          <a:xfrm>
            <a:off x="257175" y="1619672"/>
            <a:ext cx="4629150" cy="6296252"/>
          </a:xfrm>
        </p:spPr>
        <p:txBody>
          <a:bodyPr>
            <a:normAutofit fontScale="92500"/>
          </a:bodyPr>
          <a:lstStyle/>
          <a:p>
            <a:r>
              <a:rPr lang="en-GB" sz="2400" dirty="0" smtClean="0"/>
              <a:t>To be a registered nurse, you need to complete a three year course (</a:t>
            </a:r>
            <a:r>
              <a:rPr lang="en-GB" sz="2200" i="1" dirty="0" smtClean="0"/>
              <a:t>We have recently added a new apprentice route, but someone else will tell you about that) </a:t>
            </a:r>
          </a:p>
          <a:p>
            <a:r>
              <a:rPr lang="en-GB" sz="2400" dirty="0" smtClean="0"/>
              <a:t>Once qualified you can come straight into the community and you will be a </a:t>
            </a:r>
            <a:r>
              <a:rPr lang="en-GB" sz="2400" b="1" dirty="0" smtClean="0"/>
              <a:t>‘Community Support Nurse’ </a:t>
            </a:r>
            <a:r>
              <a:rPr lang="en-GB" sz="2400" dirty="0" smtClean="0"/>
              <a:t>you will visit patients at home &amp; give a variety of care such as wounds; injections (insulin for people with diabetes); medicines; leg ulcers. Health education; teaching patients to self care. </a:t>
            </a:r>
          </a:p>
          <a:p>
            <a:r>
              <a:rPr lang="en-GB" sz="2400" dirty="0" smtClean="0"/>
              <a:t>But in the community our sterile areas are not like in the hospital…….</a:t>
            </a:r>
            <a:endParaRPr lang="en-GB" sz="2400" dirty="0"/>
          </a:p>
        </p:txBody>
      </p:sp>
    </p:spTree>
    <p:extLst>
      <p:ext uri="{BB962C8B-B14F-4D97-AF65-F5344CB8AC3E}">
        <p14:creationId xmlns:p14="http://schemas.microsoft.com/office/powerpoint/2010/main" val="1551243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Community nurses see patients in their own home </a:t>
            </a:r>
            <a:endParaRPr lang="en-GB" sz="2800" dirty="0"/>
          </a:p>
        </p:txBody>
      </p:sp>
      <p:pic>
        <p:nvPicPr>
          <p:cNvPr id="2057"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1510" y="2051720"/>
            <a:ext cx="4176464" cy="2341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niparry\AppData\Local\Microsoft\Windows\INetCache\IE\X49T903D\kqfz3v9t-146129902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494" y="4860032"/>
            <a:ext cx="4320480" cy="2533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486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486" y="107504"/>
            <a:ext cx="4731990" cy="1872208"/>
          </a:xfrm>
        </p:spPr>
        <p:txBody>
          <a:bodyPr>
            <a:noAutofit/>
          </a:bodyPr>
          <a:lstStyle/>
          <a:p>
            <a:pPr algn="l"/>
            <a:r>
              <a:rPr lang="en-GB" sz="2400" dirty="0" smtClean="0"/>
              <a:t>Which patient has diabetes; which one has dementia; which one has heart failure? Of the 2 people sharing a cup of tea, who is the patient? </a:t>
            </a:r>
            <a:endParaRPr lang="en-GB" sz="2400"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91560" y="2267744"/>
            <a:ext cx="3312760" cy="2202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niparry\AppData\Local\Microsoft\Windows\INetCache\IE\B5KE8OOP\image-20141212-6030-1pw2afx[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502" y="4932040"/>
            <a:ext cx="2160240" cy="136245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niparry\AppData\Local\Microsoft\Windows\INetCache\IE\0BMIT08E\g9w76fmm-138024881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542" y="6605716"/>
            <a:ext cx="2298192" cy="153009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niparry\AppData\Local\Microsoft\Windows\INetCache\IE\B5KE8OOP\senior-person-with-cat[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7774" y="4859777"/>
            <a:ext cx="2139702" cy="1425208"/>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C:\Users\niparry\AppData\Local\Microsoft\Windows\INetCache\IE\X49T903D\Hands[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9822" y="6516216"/>
            <a:ext cx="158496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966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 is vital</a:t>
            </a:r>
            <a:endParaRPr lang="en-GB" dirty="0"/>
          </a:p>
        </p:txBody>
      </p:sp>
      <p:sp>
        <p:nvSpPr>
          <p:cNvPr id="3" name="Content Placeholder 2"/>
          <p:cNvSpPr>
            <a:spLocks noGrp="1"/>
          </p:cNvSpPr>
          <p:nvPr>
            <p:ph idx="1"/>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510" y="2123728"/>
            <a:ext cx="4392488"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5678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478" y="-24700"/>
            <a:ext cx="4940394" cy="852284"/>
          </a:xfrm>
        </p:spPr>
        <p:txBody>
          <a:bodyPr>
            <a:normAutofit/>
          </a:bodyPr>
          <a:lstStyle/>
          <a:p>
            <a:r>
              <a:rPr lang="en-GB" sz="2800" dirty="0" smtClean="0"/>
              <a:t>Pre or during Pandemic? </a:t>
            </a:r>
            <a:endParaRPr lang="en-GB" sz="2800" dirty="0"/>
          </a:p>
        </p:txBody>
      </p:sp>
      <p:pic>
        <p:nvPicPr>
          <p:cNvPr id="1028" name="Picture 4" descr="C:\Users\niparry\Pictures\nursing post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471" y="971600"/>
            <a:ext cx="5077172" cy="665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25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8" y="-36512"/>
            <a:ext cx="5204543" cy="1368152"/>
          </a:xfrm>
        </p:spPr>
        <p:txBody>
          <a:bodyPr>
            <a:normAutofit/>
          </a:bodyPr>
          <a:lstStyle/>
          <a:p>
            <a:r>
              <a:rPr lang="en-GB" sz="3200" dirty="0" smtClean="0"/>
              <a:t>What is nursing REALLY like? </a:t>
            </a:r>
            <a:endParaRPr lang="en-GB" sz="3200" dirty="0"/>
          </a:p>
        </p:txBody>
      </p:sp>
      <p:sp>
        <p:nvSpPr>
          <p:cNvPr id="3" name="Content Placeholder 2"/>
          <p:cNvSpPr>
            <a:spLocks noGrp="1"/>
          </p:cNvSpPr>
          <p:nvPr>
            <p:ph idx="1"/>
          </p:nvPr>
        </p:nvSpPr>
        <p:spPr/>
        <p:txBody>
          <a:bodyPr>
            <a:normAutofit/>
          </a:bodyPr>
          <a:lstStyle/>
          <a:p>
            <a:pPr marL="0" indent="0">
              <a:buNone/>
            </a:pPr>
            <a:r>
              <a:rPr lang="en-GB" sz="2400" dirty="0" smtClean="0">
                <a:solidFill>
                  <a:schemeClr val="tx2"/>
                </a:solidFill>
              </a:rPr>
              <a:t>This is a tough question to answer, a bit like asking what is it REALLY like to be a teenager </a:t>
            </a:r>
            <a:r>
              <a:rPr lang="en-GB" sz="2000" dirty="0" smtClean="0"/>
              <a:t>(although I was one a few years ago..). </a:t>
            </a:r>
          </a:p>
          <a:p>
            <a:pPr marL="0" indent="0">
              <a:buNone/>
            </a:pPr>
            <a:r>
              <a:rPr lang="en-GB" sz="2400" dirty="0" smtClean="0"/>
              <a:t>If you have a vision of nursing from TV; Social media or being a patient that can be your vision of nursing. I would say it is an incredibly busy job that allows you to be the best you can be, as you see the best and worst days in peoples lives. </a:t>
            </a:r>
          </a:p>
          <a:p>
            <a:pPr marL="0" indent="0">
              <a:buNone/>
            </a:pPr>
            <a:r>
              <a:rPr lang="en-GB" sz="2400" dirty="0" smtClean="0"/>
              <a:t>Before becoming a nurse if someone was sick, I wanted to be sick with them, lots of people say they can’t stand blood </a:t>
            </a:r>
            <a:r>
              <a:rPr lang="en-GB" sz="2000" i="1" dirty="0" smtClean="0"/>
              <a:t>(as long as it isn’t your own you will be fine) </a:t>
            </a:r>
            <a:r>
              <a:rPr lang="en-GB" sz="2400" dirty="0" smtClean="0"/>
              <a:t>In nursing we talk about the six C’s </a:t>
            </a:r>
            <a:endParaRPr lang="en-GB" sz="2000" i="1" dirty="0" smtClean="0"/>
          </a:p>
        </p:txBody>
      </p:sp>
    </p:spTree>
    <p:extLst>
      <p:ext uri="{BB962C8B-B14F-4D97-AF65-F5344CB8AC3E}">
        <p14:creationId xmlns:p14="http://schemas.microsoft.com/office/powerpoint/2010/main" val="2868777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AAC91F79AD9A428B4FF68C692CFC2E" ma:contentTypeVersion="2" ma:contentTypeDescription="Create a new document." ma:contentTypeScope="" ma:versionID="0067c31902bb1e1199fb65c9a511c5ae">
  <xsd:schema xmlns:xsd="http://www.w3.org/2001/XMLSchema" xmlns:xs="http://www.w3.org/2001/XMLSchema" xmlns:p="http://schemas.microsoft.com/office/2006/metadata/properties" xmlns:ns2="8c64adfd-2595-46db-a639-aa1606d4250e" targetNamespace="http://schemas.microsoft.com/office/2006/metadata/properties" ma:root="true" ma:fieldsID="c7b2aae2e087787b155f454d3113d565" ns2:_="">
    <xsd:import namespace="8c64adfd-2595-46db-a639-aa1606d4250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64adfd-2595-46db-a639-aa1606d425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D96FFA-80BB-4D38-BD5D-358E55FD9818}">
  <ds:schemaRefs>
    <ds:schemaRef ds:uri="http://schemas.microsoft.com/office/2006/documentManagement/types"/>
    <ds:schemaRef ds:uri="http://www.w3.org/XML/1998/namespace"/>
    <ds:schemaRef ds:uri="http://schemas.microsoft.com/office/infopath/2007/PartnerControls"/>
    <ds:schemaRef ds:uri="8c64adfd-2595-46db-a639-aa1606d4250e"/>
    <ds:schemaRef ds:uri="http://schemas.microsoft.com/office/2006/metadata/properties"/>
    <ds:schemaRef ds:uri="http://purl.org/dc/dcmitype/"/>
    <ds:schemaRef ds:uri="http://purl.org/dc/terms/"/>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5E7C8F2A-C533-4DEC-8E40-D6194B6A6F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64adfd-2595-46db-a639-aa1606d425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0665D9-FA3D-4657-8742-9E35595D30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547</TotalTime>
  <Words>712</Words>
  <Application>Microsoft Office PowerPoint</Application>
  <PresentationFormat>On-screen Show (16:9)</PresentationFormat>
  <Paragraphs>64</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Community Nursing </vt:lpstr>
      <vt:lpstr>Ask yourself these questions </vt:lpstr>
      <vt:lpstr>Me as a student nurse; eager to help </vt:lpstr>
      <vt:lpstr>Nursing in the community </vt:lpstr>
      <vt:lpstr>Community nurses see patients in their own home </vt:lpstr>
      <vt:lpstr>Which patient has diabetes; which one has dementia; which one has heart failure? Of the 2 people sharing a cup of tea, who is the patient? </vt:lpstr>
      <vt:lpstr>Communication is vital</vt:lpstr>
      <vt:lpstr>Pre or during Pandemic? </vt:lpstr>
      <vt:lpstr>What is nursing REALLY like? </vt:lpstr>
      <vt:lpstr>Hello my name is….. </vt:lpstr>
      <vt:lpstr>Your training should prepare you with these C’s </vt:lpstr>
      <vt:lpstr>A poem on nursing</vt:lpstr>
      <vt:lpstr>Links to look at </vt:lpstr>
      <vt:lpstr>PowerPoint Presentation</vt:lpstr>
    </vt:vector>
  </TitlesOfParts>
  <Company>NHS HBLICT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Ewan Maddock</dc:creator>
  <cp:lastModifiedBy>Nicki Parry</cp:lastModifiedBy>
  <cp:revision>60</cp:revision>
  <dcterms:created xsi:type="dcterms:W3CDTF">2020-06-15T09:58:00Z</dcterms:created>
  <dcterms:modified xsi:type="dcterms:W3CDTF">2020-11-30T14:21:55Z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0x0101008BAAC91F79AD9A428B4FF68C692CFC2E</vt:lpwstr>
  </property>
</Properties>
</file>